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ADA3"/>
    <a:srgbClr val="009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502"/>
    <p:restoredTop sz="94659"/>
  </p:normalViewPr>
  <p:slideViewPr>
    <p:cSldViewPr snapToGrid="0" snapToObjects="1" showGuides="1">
      <p:cViewPr varScale="1">
        <p:scale>
          <a:sx n="77" d="100"/>
          <a:sy n="77" d="100"/>
        </p:scale>
        <p:origin x="184" y="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39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2C791-76E3-412B-B800-A54C7044E2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311F6-B576-44B7-8B6C-3E229EE04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FFC84-1486-4BDE-A171-E1A5560F266F}" type="datetimeFigureOut">
              <a:rPr lang="en-AU" smtClean="0"/>
              <a:t>12/9/2022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26191-E1CA-416E-9D03-494D215CB7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681E8-BF6D-4B1C-85FB-7DBC9673DF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91FA7-9362-4401-9129-7310F5781A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2446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7845D-CB56-43EF-B8F2-7206FFCA8054}" type="datetimeFigureOut">
              <a:rPr lang="en-AU" smtClean="0"/>
              <a:t>12/9/2022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16B53-63D4-40F7-B8F8-A41FCCF1C56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320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6B53-63D4-40F7-B8F8-A41FCCF1C56E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509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442119"/>
            <a:ext cx="8229600" cy="639762"/>
          </a:xfrm>
          <a:prstGeom prst="rect">
            <a:avLst/>
          </a:prstGeom>
        </p:spPr>
        <p:txBody>
          <a:bodyPr/>
          <a:lstStyle>
            <a:lvl1pPr algn="l">
              <a:defRPr sz="3700" b="0" i="0">
                <a:solidFill>
                  <a:srgbClr val="0092D2"/>
                </a:solidFill>
                <a:latin typeface="Agenda-Bold"/>
                <a:cs typeface="Agenda-Bold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803400"/>
            <a:ext cx="8229600" cy="3594100"/>
          </a:xfrm>
          <a:prstGeom prst="rect">
            <a:avLst/>
          </a:prstGeom>
        </p:spPr>
        <p:txBody>
          <a:bodyPr/>
          <a:lstStyle>
            <a:lvl1pPr>
              <a:buNone/>
              <a:defRPr sz="2200" b="0" i="0">
                <a:latin typeface="Agenda-Light"/>
                <a:cs typeface="Agenda-Light"/>
              </a:defRPr>
            </a:lvl1pPr>
            <a:lvl2pPr>
              <a:buFont typeface="Arial"/>
              <a:buChar char="•"/>
              <a:defRPr sz="1600" b="0" i="0">
                <a:latin typeface="Agenda-Light"/>
                <a:cs typeface="Agenda-Light"/>
              </a:defRPr>
            </a:lvl2pPr>
            <a:lvl3pPr>
              <a:defRPr sz="1600" b="0" i="0">
                <a:latin typeface="Agenda-Light"/>
                <a:cs typeface="Agenda-Light"/>
              </a:defRPr>
            </a:lvl3pPr>
            <a:lvl4pPr>
              <a:defRPr b="0" i="0">
                <a:latin typeface="Agenda-Light"/>
                <a:cs typeface="Agenda-Light"/>
              </a:defRPr>
            </a:lvl4pPr>
            <a:lvl5pPr>
              <a:defRPr b="0" i="0">
                <a:latin typeface="Agenda-Light"/>
                <a:cs typeface="Agenda-Light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1300" y="62039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genda-Light"/>
                <a:cs typeface="Agenda-Light"/>
              </a:defRPr>
            </a:lvl1pPr>
          </a:lstStyle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OS Powerpoint Master Background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35" y="-25401"/>
            <a:ext cx="9235440" cy="6926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45F80-7376-CC3D-56D3-8AF443256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85" t="4210" r="1993" b="5851"/>
          <a:stretch/>
        </p:blipFill>
        <p:spPr>
          <a:xfrm>
            <a:off x="211014" y="6119996"/>
            <a:ext cx="1534243" cy="639762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OS Powerpoint Title Background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910" y="0"/>
            <a:ext cx="9235440" cy="692658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06D1CC4-1DE0-CE8F-FFA2-C0C519BF6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712" y="5414055"/>
            <a:ext cx="605321" cy="60634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893C3-DEC6-4BE2-95BE-CB15CE8168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80"/>
          <a:stretch/>
        </p:blipFill>
        <p:spPr>
          <a:xfrm>
            <a:off x="4832984" y="6178550"/>
            <a:ext cx="4272783" cy="71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85" t="4210" r="1993" b="5851"/>
          <a:stretch/>
        </p:blipFill>
        <p:spPr>
          <a:xfrm>
            <a:off x="523631" y="5638800"/>
            <a:ext cx="2024184" cy="844062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1507078"/>
            <a:ext cx="8221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enda-Bold"/>
                <a:cs typeface="Agenda-Bold"/>
              </a:rPr>
              <a:t>WASPA Updates &amp; Plans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2641611"/>
            <a:ext cx="8221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genda-Light"/>
                <a:cs typeface="Agenda-Light"/>
              </a:rPr>
              <a:t>Oscar Schofield &amp; Juan Hofer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Agenda-Light"/>
                <a:cs typeface="Agenda-Light"/>
              </a:rPr>
              <a:t>13, September 2022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E736351-1989-6BB8-B6B6-DF675AA4CB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52" b="53962"/>
          <a:stretch/>
        </p:blipFill>
        <p:spPr>
          <a:xfrm>
            <a:off x="4909318" y="5318833"/>
            <a:ext cx="3364734" cy="7513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1216C1-F1BB-0A45-9EC0-F551668F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8324"/>
            <a:ext cx="9144000" cy="19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0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12F549-1D11-BDB6-EF3E-3B09DDF8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6040839"/>
            <a:ext cx="6219825" cy="770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4574861"/>
            <a:ext cx="8229600" cy="529882"/>
          </a:xfrm>
        </p:spPr>
        <p:txBody>
          <a:bodyPr/>
          <a:lstStyle/>
          <a:p>
            <a:r>
              <a:rPr lang="en-US" sz="200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57" y="4907200"/>
            <a:ext cx="8948057" cy="909983"/>
          </a:xfrm>
        </p:spPr>
        <p:txBody>
          <a:bodyPr/>
          <a:lstStyle/>
          <a:p>
            <a:pPr marL="0" indent="0"/>
            <a:r>
              <a:rPr lang="en-AU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This work is a contribution to the Southern Ocean Observing System (SOOS); an international initiative of SCAR and SCOR, funded by the Institute for Marine and Antarctic Studies, University of Tasmania; CSIRO; Tasmanian State Government; Swedish Polar Research Secretariat; Antarctica New Zealand; TUBITAK Marmara Research </a:t>
            </a:r>
            <a:r>
              <a:rPr lang="en-AU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Center</a:t>
            </a:r>
            <a:r>
              <a:rPr lang="en-AU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 Polar Research Institute; and University of Cape Town Marine Biogeochemistry Lab.</a:t>
            </a:r>
            <a:endParaRPr lang="en-US" sz="1400" i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4AB37-B7E4-1D4B-8B5B-BA0BDCFA6E3E}"/>
              </a:ext>
            </a:extLst>
          </p:cNvPr>
          <p:cNvSpPr txBox="1"/>
          <p:nvPr/>
        </p:nvSpPr>
        <p:spPr>
          <a:xfrm>
            <a:off x="1229485" y="1682974"/>
            <a:ext cx="6706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On a personal note, WASPA is well suited for moving forward looking forward to supporting expanding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82430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99" y="322376"/>
            <a:ext cx="8229600" cy="639762"/>
          </a:xfrm>
        </p:spPr>
        <p:txBody>
          <a:bodyPr/>
          <a:lstStyle/>
          <a:p>
            <a:r>
              <a:rPr lang="en-US" dirty="0"/>
              <a:t>WASPA Working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99" y="1192268"/>
            <a:ext cx="5031014" cy="359410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Co-Chair Oscar Schofield (USA)</a:t>
            </a:r>
          </a:p>
          <a:p>
            <a:r>
              <a:rPr lang="en-US" sz="2000" dirty="0">
                <a:latin typeface="+mn-lt"/>
              </a:rPr>
              <a:t>Co-Chair Juan Hofer (Chile)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n-lt"/>
              </a:rPr>
              <a:t>Elisa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Seyboth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 (Brazil)</a:t>
            </a:r>
          </a:p>
          <a:p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Philip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+mn-lt"/>
              </a:rPr>
              <a:t>Trathan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 (UK)</a:t>
            </a:r>
            <a:endParaRPr lang="en-US" sz="2000">
              <a:solidFill>
                <a:srgbClr val="000000"/>
              </a:solidFill>
              <a:latin typeface="+mn-lt"/>
            </a:endParaRPr>
          </a:p>
          <a:p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Katharine Hendry (UK)</a:t>
            </a:r>
          </a:p>
          <a:p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Irene Schloss (Argentina)</a:t>
            </a:r>
            <a:endParaRPr lang="en-US" sz="2000">
              <a:solidFill>
                <a:srgbClr val="000000"/>
              </a:solidFill>
              <a:latin typeface="+mn-lt"/>
            </a:endParaRPr>
          </a:p>
          <a:p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In-Young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+mn-lt"/>
              </a:rPr>
              <a:t>Ahn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 (South Korea)</a:t>
            </a:r>
          </a:p>
          <a:p>
            <a:r>
              <a:rPr lang="en-US" sz="2000" b="0" i="0" u="none" strike="noStrike">
                <a:solidFill>
                  <a:srgbClr val="000000"/>
                </a:solidFill>
                <a:effectLst/>
                <a:latin typeface="+mn-lt"/>
              </a:rPr>
              <a:t>Javier Arata (Canada)</a:t>
            </a:r>
          </a:p>
          <a:p>
            <a:r>
              <a:rPr lang="en-US" sz="2000">
                <a:solidFill>
                  <a:srgbClr val="000000"/>
                </a:solidFill>
                <a:latin typeface="+mn-lt"/>
              </a:rPr>
              <a:t>Carlos Rafael Mendes (Brazil)</a:t>
            </a:r>
          </a:p>
          <a:p>
            <a:r>
              <a:rPr lang="en-US" sz="2000">
                <a:solidFill>
                  <a:srgbClr val="000000"/>
                </a:solidFill>
                <a:latin typeface="+mn-lt"/>
              </a:rPr>
              <a:t>Andrew Barbosa (Spain)</a:t>
            </a:r>
            <a:endParaRPr lang="en-US" sz="200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18BF0-4FCA-734D-94E1-BB2EFD551249}"/>
              </a:ext>
            </a:extLst>
          </p:cNvPr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1ADA3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1126A-F2C2-8D45-9B71-5B52ECE42C07}"/>
              </a:ext>
            </a:extLst>
          </p:cNvPr>
          <p:cNvSpPr txBox="1"/>
          <p:nvPr/>
        </p:nvSpPr>
        <p:spPr>
          <a:xfrm>
            <a:off x="5495013" y="1047357"/>
            <a:ext cx="3352801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Activity has been less active than it should been</a:t>
            </a:r>
          </a:p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en-US" sz="2400">
                <a:solidFill>
                  <a:srgbClr val="FF0000"/>
                </a:solidFill>
                <a:latin typeface="Agenda-Light"/>
                <a:ea typeface="+mj-ea"/>
                <a:cs typeface="Agenda-Light"/>
              </a:rPr>
              <a:t>Should use the activity to galvanize new activity with planned leadership rotations</a:t>
            </a:r>
          </a:p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Rotation processes should be started ASAP</a:t>
            </a:r>
          </a:p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243" y="40660"/>
            <a:ext cx="8229600" cy="639762"/>
          </a:xfrm>
        </p:spPr>
        <p:txBody>
          <a:bodyPr/>
          <a:lstStyle/>
          <a:p>
            <a:r>
              <a:rPr lang="en-US"/>
              <a:t>Leadership Changes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18BF0-4FCA-734D-94E1-BB2EFD551249}"/>
              </a:ext>
            </a:extLst>
          </p:cNvPr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1ADA3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17AB-FF80-AF45-AF3F-11515AECFA68}"/>
              </a:ext>
            </a:extLst>
          </p:cNvPr>
          <p:cNvSpPr txBox="1"/>
          <p:nvPr/>
        </p:nvSpPr>
        <p:spPr>
          <a:xfrm>
            <a:off x="1190140" y="4186123"/>
            <a:ext cx="6607690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Oscar Schofield is due to rotate off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rgbClr val="FF0000"/>
                </a:solidFill>
                <a:latin typeface="Agenda-Light"/>
                <a:ea typeface="+mj-ea"/>
                <a:cs typeface="Agenda-Light"/>
              </a:rPr>
              <a:t>WASPA leadership group. Having SSC help with the transition to re-energize activities is a great opportunity.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4A930-9948-9E4C-9C39-8846C265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5" y="820623"/>
            <a:ext cx="2413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0C73B0-C4B3-904F-A291-3026ABC24C48}"/>
              </a:ext>
            </a:extLst>
          </p:cNvPr>
          <p:cNvSpPr txBox="1"/>
          <p:nvPr/>
        </p:nvSpPr>
        <p:spPr>
          <a:xfrm>
            <a:off x="283028" y="293913"/>
            <a:ext cx="216354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WASPA interest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90A18-0A36-B548-A9E6-475908F9D319}"/>
              </a:ext>
            </a:extLst>
          </p:cNvPr>
          <p:cNvSpPr txBox="1"/>
          <p:nvPr/>
        </p:nvSpPr>
        <p:spPr>
          <a:xfrm>
            <a:off x="283028" y="755578"/>
            <a:ext cx="61694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>
                <a:solidFill>
                  <a:srgbClr val="000000"/>
                </a:solidFill>
                <a:effectLst/>
                <a:latin typeface="Nunito" pitchFamily="2" charset="77"/>
              </a:rPr>
              <a:t>General Membership:</a:t>
            </a:r>
            <a:endParaRPr lang="en-US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Nunito" pitchFamily="2" charset="77"/>
              </a:rPr>
              <a:t>106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Nunito" pitchFamily="2" charset="77"/>
              </a:rPr>
              <a:t> members from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Nunito" pitchFamily="2" charset="77"/>
              </a:rPr>
              <a:t>66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Nunito" pitchFamily="2" charset="77"/>
              </a:rPr>
              <a:t> institutions and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Nunito" pitchFamily="2" charset="77"/>
              </a:rPr>
              <a:t>28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Nunito" pitchFamily="2" charset="77"/>
              </a:rPr>
              <a:t> countries.</a:t>
            </a:r>
            <a:endParaRPr lang="en-US" b="0">
              <a:effectLst/>
            </a:endParaRPr>
          </a:p>
          <a:p>
            <a:br>
              <a:rPr lang="en-US"/>
            </a:b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CF3C9F-A25C-8447-BCF2-DE98508C6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7006" r="16898" b="12419"/>
          <a:stretch/>
        </p:blipFill>
        <p:spPr bwMode="auto">
          <a:xfrm>
            <a:off x="3807284" y="1355742"/>
            <a:ext cx="4669971" cy="42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D3754-AE7D-E643-B4C0-2495F381AED4}"/>
              </a:ext>
            </a:extLst>
          </p:cNvPr>
          <p:cNvSpPr txBox="1"/>
          <p:nvPr/>
        </p:nvSpPr>
        <p:spPr>
          <a:xfrm>
            <a:off x="161927" y="2590543"/>
            <a:ext cx="364535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Region has broad international potential</a:t>
            </a:r>
            <a:r>
              <a:rPr lang="en-US">
                <a:latin typeface="Agenda-Light"/>
                <a:ea typeface="+mj-ea"/>
                <a:cs typeface="Agenda-Light"/>
              </a:rPr>
              <a:t> participation. Great opportunity for the galvanizing broad activity.</a:t>
            </a: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313479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B79C1F4-3175-B249-8796-83BA4AA91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83" y="1023255"/>
            <a:ext cx="6019230" cy="1121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85CCEC-1E9C-AD4D-8D3C-FA2B5B47BC8E}"/>
              </a:ext>
            </a:extLst>
          </p:cNvPr>
          <p:cNvSpPr txBox="1"/>
          <p:nvPr/>
        </p:nvSpPr>
        <p:spPr>
          <a:xfrm>
            <a:off x="489283" y="647307"/>
            <a:ext cx="201933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genda-Light"/>
              </a:rPr>
              <a:t>Project Endorsements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6BF5704B-7812-5C42-989A-E9FBEC2B8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1" y="2570689"/>
            <a:ext cx="4077952" cy="1464835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13BD246B-D9AB-2F45-BB14-92172006A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1" y="4035525"/>
            <a:ext cx="4077952" cy="10613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D158BE-35B0-A24D-9E9D-B6588E9E4635}"/>
              </a:ext>
            </a:extLst>
          </p:cNvPr>
          <p:cNvSpPr txBox="1"/>
          <p:nvPr/>
        </p:nvSpPr>
        <p:spPr>
          <a:xfrm>
            <a:off x="489283" y="2214693"/>
            <a:ext cx="105509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genda-Light"/>
              </a:rPr>
              <a:t>Due South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8B01B-B72F-0941-A9D9-1B21F59716B2}"/>
              </a:ext>
            </a:extLst>
          </p:cNvPr>
          <p:cNvSpPr txBox="1"/>
          <p:nvPr/>
        </p:nvSpPr>
        <p:spPr>
          <a:xfrm>
            <a:off x="5113131" y="746256"/>
            <a:ext cx="139538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-could be improved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008F75-EE39-C04F-AC40-66F523F33B60}"/>
              </a:ext>
            </a:extLst>
          </p:cNvPr>
          <p:cNvSpPr txBox="1"/>
          <p:nvPr/>
        </p:nvSpPr>
        <p:spPr>
          <a:xfrm>
            <a:off x="2022712" y="2310566"/>
            <a:ext cx="2549288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-significant possibility of improvement</a:t>
            </a: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4FA38E27-A0AC-C449-B57D-B4F647BDD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0" y="3245645"/>
            <a:ext cx="4243614" cy="11940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4313A5-7583-3749-8DDE-40B72DB9F5FB}"/>
              </a:ext>
            </a:extLst>
          </p:cNvPr>
          <p:cNvSpPr txBox="1"/>
          <p:nvPr/>
        </p:nvSpPr>
        <p:spPr>
          <a:xfrm>
            <a:off x="4813300" y="2907091"/>
            <a:ext cx="183062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genda-Light"/>
              </a:rPr>
              <a:t>SOOS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989422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8AE5D032-6749-0F4A-BD75-37AA8E23D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91" y="589548"/>
            <a:ext cx="4002446" cy="2990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2AC412-B5B5-0C49-B348-635D50EE1739}"/>
              </a:ext>
            </a:extLst>
          </p:cNvPr>
          <p:cNvSpPr txBox="1"/>
          <p:nvPr/>
        </p:nvSpPr>
        <p:spPr>
          <a:xfrm>
            <a:off x="376504" y="0"/>
            <a:ext cx="8724183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Some Announcements (Recommended for Funding through 2026!) 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70D2EA-31D1-EF4E-A1DD-23CECED78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69" y="3708023"/>
            <a:ext cx="5918335" cy="1898693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90BAF59-A9DD-A14D-8A42-CA789DCDD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16" y="849168"/>
            <a:ext cx="4456497" cy="2579832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6558695-6927-0C41-BF3E-B18C61861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28" y="461665"/>
            <a:ext cx="7356709" cy="49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16B01D9-2378-0D4C-9DCC-ABF848A8E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2" y="0"/>
            <a:ext cx="2180055" cy="1061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22ACA-F0E2-3547-BAD5-CE49665F6758}"/>
              </a:ext>
            </a:extLst>
          </p:cNvPr>
          <p:cNvSpPr txBox="1"/>
          <p:nvPr/>
        </p:nvSpPr>
        <p:spPr>
          <a:xfrm>
            <a:off x="2847072" y="130363"/>
            <a:ext cx="3449855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WASPA Activities</a:t>
            </a:r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42CFA59-E5DD-8942-BA21-ADF14338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14" y="1013809"/>
            <a:ext cx="3796606" cy="4830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42333F-5099-E840-9875-90CEB7BF8D9A}"/>
              </a:ext>
            </a:extLst>
          </p:cNvPr>
          <p:cNvSpPr txBox="1"/>
          <p:nvPr/>
        </p:nvSpPr>
        <p:spPr>
          <a:xfrm>
            <a:off x="4656220" y="1519118"/>
            <a:ext cx="4074385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Special issue for polar issue on polar technologies</a:t>
            </a:r>
          </a:p>
          <a:p>
            <a:pPr marR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400" dirty="0">
                <a:latin typeface="Agenda-Light"/>
                <a:ea typeface="+mj-ea"/>
                <a:cs typeface="Agenda-Light"/>
              </a:rPr>
              <a:t>Peer-reviewed journal</a:t>
            </a:r>
          </a:p>
          <a:p>
            <a:pPr marR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400" dirty="0">
              <a:latin typeface="Agenda-Light"/>
              <a:ea typeface="+mj-ea"/>
              <a:cs typeface="Agenda-Light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400" dirty="0">
                <a:latin typeface="Agenda-Light"/>
                <a:ea typeface="+mj-ea"/>
                <a:cs typeface="Agenda-Light"/>
              </a:rPr>
              <a:t>Stakeholders include government agencies, companies, and academics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21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20FD66-3CC5-4743-ACB8-0FB3528F1F59}"/>
              </a:ext>
            </a:extLst>
          </p:cNvPr>
          <p:cNvSpPr txBox="1"/>
          <p:nvPr/>
        </p:nvSpPr>
        <p:spPr>
          <a:xfrm>
            <a:off x="2522219" y="130363"/>
            <a:ext cx="3449855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WASPA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D4F1-4A3F-0B49-BF5E-D16F9419FBFA}"/>
              </a:ext>
            </a:extLst>
          </p:cNvPr>
          <p:cNvSpPr txBox="1"/>
          <p:nvPr/>
        </p:nvSpPr>
        <p:spPr>
          <a:xfrm>
            <a:off x="495157" y="776694"/>
            <a:ext cx="750397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Current special delayed (COVID and conflicting field issues)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11644-ABB7-AF44-94F7-43599D62CBA7}"/>
              </a:ext>
            </a:extLst>
          </p:cNvPr>
          <p:cNvSpPr txBox="1"/>
          <p:nvPr/>
        </p:nvSpPr>
        <p:spPr>
          <a:xfrm>
            <a:off x="2045099" y="1192192"/>
            <a:ext cx="440409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Entries are due </a:t>
            </a:r>
            <a:r>
              <a:rPr lang="en-US" sz="2400" i="1" dirty="0">
                <a:ea typeface="+mj-ea"/>
                <a:cs typeface="Agenda-Light"/>
              </a:rPr>
              <a:t>at end of the year.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genda-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50ECC-F2D0-4640-862D-C85A74513B3C}"/>
              </a:ext>
            </a:extLst>
          </p:cNvPr>
          <p:cNvSpPr txBox="1"/>
          <p:nvPr/>
        </p:nvSpPr>
        <p:spPr>
          <a:xfrm>
            <a:off x="495156" y="1665812"/>
            <a:ext cx="7914917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Current Submissions in progress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genda-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ea typeface="+mj-ea"/>
                <a:cs typeface="Agenda-Light"/>
              </a:rPr>
              <a:t>-Airborne Drone Applications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-Bio-Argo </a:t>
            </a:r>
            <a:r>
              <a:rPr lang="en-US" sz="2000" dirty="0">
                <a:ea typeface="+mj-ea"/>
                <a:cs typeface="Agenda-Light"/>
              </a:rPr>
              <a:t>Goes Cold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genda-Light"/>
              </a:rPr>
              <a:t>-Autonomous Gliders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ea typeface="+mj-ea"/>
                <a:cs typeface="Agenda-Light"/>
              </a:rPr>
              <a:t>-Sensors for Low Power Autonomous Systems 	for Biology and Biogeochemistry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ea typeface="+mj-ea"/>
                <a:cs typeface="Agenda-Light"/>
              </a:rPr>
              <a:t>-Integrated Sensor Web Networks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ea typeface="+mj-ea"/>
                <a:cs typeface="Agenda-Light"/>
              </a:rPr>
              <a:t>-AUVs and High-Resolution Networks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ea typeface="+mj-ea"/>
                <a:cs typeface="Agenda-Light"/>
              </a:rPr>
              <a:t>-Shore-Based Radars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ea typeface="+mj-ea"/>
              <a:cs typeface="Agenda-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ea typeface="+mj-ea"/>
                <a:cs typeface="Agenda-Light"/>
              </a:rPr>
              <a:t> 				We can accept more applications and welcome them!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323219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49258DB4-4D5D-8D41-9B04-003F30BC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376" y="3083092"/>
            <a:ext cx="3549316" cy="2661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993C4-F3D9-0344-8C2D-987D24BC3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26" y="-3759"/>
            <a:ext cx="4349416" cy="3262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98AA9-EC6E-5D4D-B39F-59A715426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592" y="670762"/>
            <a:ext cx="6015789" cy="45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18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rgbClr val="B1ADA3"/>
            </a:solidFill>
            <a:effectLst/>
            <a:uLnTx/>
            <a:uFillTx/>
            <a:latin typeface="Agenda-Light"/>
            <a:ea typeface="+mj-ea"/>
            <a:cs typeface="Agenda-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362</Words>
  <Application>Microsoft Macintosh PowerPoint</Application>
  <PresentationFormat>On-screen Show (4:3)</PresentationFormat>
  <Paragraphs>55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Agenda-Bold</vt:lpstr>
      <vt:lpstr>Agenda-Light</vt:lpstr>
      <vt:lpstr>Arial</vt:lpstr>
      <vt:lpstr>Calibri</vt:lpstr>
      <vt:lpstr>Calibri Light</vt:lpstr>
      <vt:lpstr>Nunito</vt:lpstr>
      <vt:lpstr>Office Theme</vt:lpstr>
      <vt:lpstr>PowerPoint Presentation</vt:lpstr>
      <vt:lpstr>WASPA Working Group</vt:lpstr>
      <vt:lpstr>Leadership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>Red Jelly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 Wearne</dc:creator>
  <cp:lastModifiedBy>Oscar Schofield</cp:lastModifiedBy>
  <cp:revision>63</cp:revision>
  <dcterms:created xsi:type="dcterms:W3CDTF">2011-11-29T21:52:58Z</dcterms:created>
  <dcterms:modified xsi:type="dcterms:W3CDTF">2022-09-13T10:24:47Z</dcterms:modified>
</cp:coreProperties>
</file>